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34"/>
  </p:notesMasterIdLst>
  <p:handoutMasterIdLst>
    <p:handoutMasterId r:id="rId35"/>
  </p:handoutMasterIdLst>
  <p:sldIdLst>
    <p:sldId id="292" r:id="rId5"/>
    <p:sldId id="294" r:id="rId6"/>
    <p:sldId id="324" r:id="rId7"/>
    <p:sldId id="298" r:id="rId8"/>
    <p:sldId id="299" r:id="rId9"/>
    <p:sldId id="301" r:id="rId10"/>
    <p:sldId id="323" r:id="rId11"/>
    <p:sldId id="322" r:id="rId12"/>
    <p:sldId id="325" r:id="rId13"/>
    <p:sldId id="308" r:id="rId14"/>
    <p:sldId id="295" r:id="rId15"/>
    <p:sldId id="302" r:id="rId16"/>
    <p:sldId id="315" r:id="rId17"/>
    <p:sldId id="316" r:id="rId18"/>
    <p:sldId id="327" r:id="rId19"/>
    <p:sldId id="311" r:id="rId20"/>
    <p:sldId id="313" r:id="rId21"/>
    <p:sldId id="314" r:id="rId22"/>
    <p:sldId id="296" r:id="rId23"/>
    <p:sldId id="317" r:id="rId24"/>
    <p:sldId id="329" r:id="rId25"/>
    <p:sldId id="318" r:id="rId26"/>
    <p:sldId id="319" r:id="rId27"/>
    <p:sldId id="328" r:id="rId28"/>
    <p:sldId id="320" r:id="rId29"/>
    <p:sldId id="321" r:id="rId30"/>
    <p:sldId id="300" r:id="rId31"/>
    <p:sldId id="309" r:id="rId32"/>
    <p:sldId id="293" r:id="rId33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F6F"/>
    <a:srgbClr val="00ACB6"/>
    <a:srgbClr val="013D61"/>
    <a:srgbClr val="F3703A"/>
    <a:srgbClr val="515083"/>
    <a:srgbClr val="2F305C"/>
    <a:srgbClr val="3C4798"/>
    <a:srgbClr val="E68637"/>
    <a:srgbClr val="F6A287"/>
    <a:srgbClr val="E98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70" autoAdjust="0"/>
    <p:restoredTop sz="94639" autoAdjust="0"/>
  </p:normalViewPr>
  <p:slideViewPr>
    <p:cSldViewPr snapToGrid="0">
      <p:cViewPr varScale="1">
        <p:scale>
          <a:sx n="89" d="100"/>
          <a:sy n="89" d="100"/>
        </p:scale>
        <p:origin x="9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27/04/25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27/04/25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27/04/25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27/04/25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27/04/25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27/04/25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27/04/25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27/04/25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27/04/25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27/04/25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27/04/25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27/04/25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27/04/25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27/04/25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B1EF3D6-F267-5A27-D435-C5005BA4A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" b="1411"/>
          <a:stretch/>
        </p:blipFill>
        <p:spPr>
          <a:xfrm>
            <a:off x="0" y="-3841"/>
            <a:ext cx="4984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27/04/25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27/04/25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27/04/25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27/04/25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27/04/25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27/04/25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27/04/25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27/04/25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5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12" Type="http://schemas.openxmlformats.org/officeDocument/2006/relationships/image" Target="../media/image24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emf"/><Relationship Id="rId11" Type="http://schemas.openxmlformats.org/officeDocument/2006/relationships/image" Target="../media/image23.emf"/><Relationship Id="rId5" Type="http://schemas.openxmlformats.org/officeDocument/2006/relationships/image" Target="../media/image17.emf"/><Relationship Id="rId10" Type="http://schemas.openxmlformats.org/officeDocument/2006/relationships/image" Target="../media/image22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2022" y="201486"/>
            <a:ext cx="6481010" cy="3227514"/>
          </a:xfrm>
        </p:spPr>
        <p:txBody>
          <a:bodyPr>
            <a:noAutofit/>
          </a:bodyPr>
          <a:lstStyle/>
          <a:p>
            <a:pPr algn="ctr"/>
            <a:r>
              <a:rPr lang="it-IT" sz="3600" dirty="0">
                <a:solidFill>
                  <a:srgbClr val="000000"/>
                </a:solidFill>
                <a:effectLst/>
                <a:latin typeface="Helvetica" pitchFamily="2" charset="0"/>
              </a:rPr>
              <a:t>PRESENTAZIONE CLINICA DEL PAZIENTE BARIATRICO IN URGENZA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sz="3200" b="1" dirty="0">
                <a:solidFill>
                  <a:srgbClr val="00ACB6"/>
                </a:solidFill>
              </a:rPr>
              <a:t>Pier Paolo Cutolo</a:t>
            </a:r>
          </a:p>
          <a:p>
            <a:r>
              <a:rPr lang="it-IT" sz="2800" b="1" dirty="0">
                <a:solidFill>
                  <a:srgbClr val="00ACB6"/>
                </a:solidFill>
              </a:rPr>
              <a:t>Policlinico san Pietro BG</a:t>
            </a:r>
          </a:p>
          <a:p>
            <a:r>
              <a:rPr lang="it-IT" sz="2800" b="1" dirty="0" err="1">
                <a:solidFill>
                  <a:srgbClr val="00ACB6"/>
                </a:solidFill>
              </a:rPr>
              <a:t>Osp.Galeazzi-s.ambrogio</a:t>
            </a:r>
            <a:r>
              <a:rPr lang="it-IT" sz="2800" b="1" dirty="0">
                <a:solidFill>
                  <a:srgbClr val="00ACB6"/>
                </a:solidFill>
              </a:rPr>
              <a:t> Mi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06CDE-889C-DCC8-635F-2151846C8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6AF38FE-F7A4-D2EF-8283-2862EE5D7F31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7F7FF996-0569-5149-4E8B-CF92EB492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54254"/>
              </p:ext>
            </p:extLst>
          </p:nvPr>
        </p:nvGraphicFramePr>
        <p:xfrm>
          <a:off x="1090476" y="429492"/>
          <a:ext cx="10907560" cy="5490441"/>
        </p:xfrm>
        <a:graphic>
          <a:graphicData uri="http://schemas.openxmlformats.org/drawingml/2006/table">
            <a:tbl>
              <a:tblPr/>
              <a:tblGrid>
                <a:gridCol w="4077269">
                  <a:extLst>
                    <a:ext uri="{9D8B030D-6E8A-4147-A177-3AD203B41FA5}">
                      <a16:colId xmlns:a16="http://schemas.microsoft.com/office/drawing/2014/main" val="3473209366"/>
                    </a:ext>
                  </a:extLst>
                </a:gridCol>
                <a:gridCol w="6830291">
                  <a:extLst>
                    <a:ext uri="{9D8B030D-6E8A-4147-A177-3AD203B41FA5}">
                      <a16:colId xmlns:a16="http://schemas.microsoft.com/office/drawing/2014/main" val="3312739504"/>
                    </a:ext>
                  </a:extLst>
                </a:gridCol>
              </a:tblGrid>
              <a:tr h="294449">
                <a:tc>
                  <a:txBody>
                    <a:bodyPr/>
                    <a:lstStyle/>
                    <a:p>
                      <a:r>
                        <a:rPr lang="it-IT" sz="1800" b="1"/>
                        <a:t>Complicanza</a:t>
                      </a:r>
                      <a:endParaRPr lang="it-IT" sz="1800"/>
                    </a:p>
                  </a:txBody>
                  <a:tcPr marL="50144" marR="50144" marT="25072" marB="250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/>
                        <a:t>Segni e sintomi principali</a:t>
                      </a:r>
                      <a:endParaRPr lang="it-IT" sz="1800"/>
                    </a:p>
                  </a:txBody>
                  <a:tcPr marL="50144" marR="50144" marT="25072" marB="250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0002098"/>
                  </a:ext>
                </a:extLst>
              </a:tr>
              <a:tr h="532866">
                <a:tc>
                  <a:txBody>
                    <a:bodyPr/>
                    <a:lstStyle/>
                    <a:p>
                      <a:r>
                        <a:rPr lang="it-IT" sz="1800" b="1"/>
                        <a:t>Deiscenza/Fistola anastomotica</a:t>
                      </a:r>
                      <a:endParaRPr lang="it-IT" sz="1800"/>
                    </a:p>
                  </a:txBody>
                  <a:tcPr marL="50144" marR="50144" marT="25072" marB="250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Tachicardia (&gt;100 bpm), febbre, dolore addominale diffuso, segni peritoneali, ipotensione.</a:t>
                      </a:r>
                    </a:p>
                  </a:txBody>
                  <a:tcPr marL="50144" marR="50144" marT="25072" marB="250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9812914"/>
                  </a:ext>
                </a:extLst>
              </a:tr>
              <a:tr h="673925">
                <a:tc>
                  <a:txBody>
                    <a:bodyPr/>
                    <a:lstStyle/>
                    <a:p>
                      <a:r>
                        <a:rPr lang="it-IT" sz="1800" b="1" dirty="0"/>
                        <a:t>Emorragia intra-addominale</a:t>
                      </a:r>
                      <a:endParaRPr lang="it-IT" sz="1800" dirty="0"/>
                    </a:p>
                  </a:txBody>
                  <a:tcPr marL="50144" marR="50144" marT="25072" marB="250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Tachicardia, calo Hb, ipotensione, dolore addominale, melena o ematemesi (se digestiva alta).</a:t>
                      </a:r>
                    </a:p>
                  </a:txBody>
                  <a:tcPr marL="50144" marR="50144" marT="25072" marB="250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506335"/>
                  </a:ext>
                </a:extLst>
              </a:tr>
              <a:tr h="673925">
                <a:tc>
                  <a:txBody>
                    <a:bodyPr/>
                    <a:lstStyle/>
                    <a:p>
                      <a:r>
                        <a:rPr lang="it-IT" sz="1800" b="1" dirty="0"/>
                        <a:t>Occlusione intestinale</a:t>
                      </a:r>
                      <a:endParaRPr lang="it-IT" sz="1800" dirty="0"/>
                    </a:p>
                  </a:txBody>
                  <a:tcPr marL="50144" marR="50144" marT="25072" marB="250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Dolore crampiforme o continuo, vomito (biliare se precoce), alvo chiuso, distensione addominale, disidratazione.</a:t>
                      </a:r>
                    </a:p>
                  </a:txBody>
                  <a:tcPr marL="50144" marR="50144" marT="25072" marB="250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812633"/>
                  </a:ext>
                </a:extLst>
              </a:tr>
              <a:tr h="532866">
                <a:tc>
                  <a:txBody>
                    <a:bodyPr/>
                    <a:lstStyle/>
                    <a:p>
                      <a:r>
                        <a:rPr lang="it-IT" sz="1800" b="1"/>
                        <a:t>Ulcera marginale/perforazione</a:t>
                      </a:r>
                      <a:endParaRPr lang="it-IT" sz="1800"/>
                    </a:p>
                  </a:txBody>
                  <a:tcPr marL="50144" marR="50144" marT="25072" marB="250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Dolore epigastrico, melena, ematemesi, difesa addominale (se perforata), segni peritonitici.</a:t>
                      </a:r>
                    </a:p>
                  </a:txBody>
                  <a:tcPr marL="50144" marR="50144" marT="25072" marB="250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0427079"/>
                  </a:ext>
                </a:extLst>
              </a:tr>
              <a:tr h="532866">
                <a:tc>
                  <a:txBody>
                    <a:bodyPr/>
                    <a:lstStyle/>
                    <a:p>
                      <a:r>
                        <a:rPr lang="it-IT" sz="1800" b="1"/>
                        <a:t>Stenosi anastomotica</a:t>
                      </a:r>
                      <a:endParaRPr lang="it-IT" sz="1800"/>
                    </a:p>
                  </a:txBody>
                  <a:tcPr marL="50144" marR="50144" marT="25072" marB="250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Disfagia, rigurgito, vomito post-prandiale, scarsa progressione alimentare.</a:t>
                      </a:r>
                    </a:p>
                  </a:txBody>
                  <a:tcPr marL="50144" marR="50144" marT="25072" marB="250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208306"/>
                  </a:ext>
                </a:extLst>
              </a:tr>
              <a:tr h="673925">
                <a:tc>
                  <a:txBody>
                    <a:bodyPr/>
                    <a:lstStyle/>
                    <a:p>
                      <a:r>
                        <a:rPr lang="it-IT" sz="1800" b="1"/>
                        <a:t>Ernia interna</a:t>
                      </a:r>
                      <a:endParaRPr lang="it-IT" sz="1800"/>
                    </a:p>
                  </a:txBody>
                  <a:tcPr marL="50144" marR="50144" marT="25072" marB="250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Dolore addominale intermittente o ingravescente, nausea/vomito, alvo chiuso, talvolta segni subocclusivi transitori.</a:t>
                      </a:r>
                    </a:p>
                  </a:txBody>
                  <a:tcPr marL="50144" marR="50144" marT="25072" marB="250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362656"/>
                  </a:ext>
                </a:extLst>
              </a:tr>
              <a:tr h="673925">
                <a:tc>
                  <a:txBody>
                    <a:bodyPr/>
                    <a:lstStyle/>
                    <a:p>
                      <a:r>
                        <a:rPr lang="it-IT" sz="1800" b="1"/>
                        <a:t>Trombosi mesenterica/portale</a:t>
                      </a:r>
                      <a:endParaRPr lang="it-IT" sz="1800"/>
                    </a:p>
                  </a:txBody>
                  <a:tcPr marL="50144" marR="50144" marT="25072" marB="250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/>
                        <a:t>Dolore addominale sproporzionato, febbre, leucocitosi, segni di ischemia intestinale (nausea, vomito, alvo chiuso).</a:t>
                      </a:r>
                    </a:p>
                  </a:txBody>
                  <a:tcPr marL="50144" marR="50144" marT="25072" marB="250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298881"/>
                  </a:ext>
                </a:extLst>
              </a:tr>
              <a:tr h="673925">
                <a:tc>
                  <a:txBody>
                    <a:bodyPr/>
                    <a:lstStyle/>
                    <a:p>
                      <a:r>
                        <a:rPr lang="it-IT" sz="1800" b="1" dirty="0"/>
                        <a:t>Embolia polmonare</a:t>
                      </a:r>
                      <a:endParaRPr lang="it-IT" sz="1800" dirty="0"/>
                    </a:p>
                  </a:txBody>
                  <a:tcPr marL="50144" marR="50144" marT="25072" marB="250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Dispnea improvvisa, tachicardia isolata, dolore toracico atipico, ipossiemia, sincope o collasso cardiovascolare.</a:t>
                      </a:r>
                    </a:p>
                  </a:txBody>
                  <a:tcPr marL="50144" marR="50144" marT="25072" marB="250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8680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674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1E926-3EF5-4EFB-6D45-91ED834ED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94C50BA-D76A-DBC7-2578-FB2140CA193D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CB38D0-6874-6555-7D01-B26ACFA552D3}"/>
              </a:ext>
            </a:extLst>
          </p:cNvPr>
          <p:cNvSpPr txBox="1"/>
          <p:nvPr/>
        </p:nvSpPr>
        <p:spPr>
          <a:xfrm>
            <a:off x="972579" y="572379"/>
            <a:ext cx="1024684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Principali complicanze:</a:t>
            </a: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endParaRPr lang="it-IT" sz="2800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Prime settimane post-operatorie (0-30 giorni)</a:t>
            </a:r>
          </a:p>
          <a:p>
            <a:pPr algn="l">
              <a:buNone/>
            </a:pPr>
            <a:endParaRPr lang="it-IT" sz="2800" b="1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Deiscenza e fistole anastomotiche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 (1-6%)</a:t>
            </a: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Più frequenti dopo bypass gastrico e sleeve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gastrectomy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Sintomi: tachicardia (&gt;100 bpm, primo segno), febbre, dolore addominale, peritonite, instabilità emodinamica.</a:t>
            </a: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Diagnosi: TC addome con mezzo di contrasto orale e endovenoso.</a:t>
            </a: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Trattamento: drenaggio percutaneo o chirurgico, nutrizione parenterale, antibiotici.</a:t>
            </a:r>
          </a:p>
        </p:txBody>
      </p:sp>
    </p:spTree>
    <p:extLst>
      <p:ext uri="{BB962C8B-B14F-4D97-AF65-F5344CB8AC3E}">
        <p14:creationId xmlns:p14="http://schemas.microsoft.com/office/powerpoint/2010/main" val="752547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BA763-A328-CF78-6A47-82A88071E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4C5E1AA-F8BD-1829-4958-B40118AAB27D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EEA4581-16DA-8E84-1012-8627C510E906}"/>
              </a:ext>
            </a:extLst>
          </p:cNvPr>
          <p:cNvSpPr txBox="1"/>
          <p:nvPr/>
        </p:nvSpPr>
        <p:spPr>
          <a:xfrm>
            <a:off x="542926" y="796504"/>
            <a:ext cx="69865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Paziente M di anni 52</a:t>
            </a:r>
          </a:p>
          <a:p>
            <a:r>
              <a:rPr lang="it-IT" sz="2800" dirty="0"/>
              <a:t>Pregressa sleeve </a:t>
            </a:r>
            <a:r>
              <a:rPr lang="it-IT" sz="2800" dirty="0" err="1"/>
              <a:t>gastrectomy</a:t>
            </a:r>
            <a:r>
              <a:rPr lang="it-IT" sz="2800" dirty="0"/>
              <a:t> a 135kg BMI 45 nel 2013. calo fino a 93kg</a:t>
            </a:r>
          </a:p>
          <a:p>
            <a:r>
              <a:rPr lang="it-IT" sz="2800" dirty="0"/>
              <a:t>Recupero fino a 130kg BMI 43 </a:t>
            </a:r>
          </a:p>
          <a:p>
            <a:r>
              <a:rPr lang="it-IT" sz="2800" dirty="0"/>
              <a:t>Candidato a conversione in RYGBP per MRGE</a:t>
            </a:r>
          </a:p>
          <a:p>
            <a:endParaRPr lang="it-IT" sz="2800" dirty="0"/>
          </a:p>
          <a:p>
            <a:r>
              <a:rPr lang="it-IT" sz="2800" dirty="0"/>
              <a:t>In I </a:t>
            </a:r>
            <a:r>
              <a:rPr lang="it-IT" sz="2800" dirty="0" err="1"/>
              <a:t>gpo</a:t>
            </a:r>
            <a:r>
              <a:rPr lang="it-IT" sz="2800" dirty="0"/>
              <a:t> test al blu di metilene positivo alle h 7.</a:t>
            </a:r>
          </a:p>
          <a:p>
            <a:r>
              <a:rPr lang="it-IT" sz="2800" dirty="0"/>
              <a:t>Assenza di segni di </a:t>
            </a:r>
            <a:r>
              <a:rPr lang="it-IT" sz="2800" dirty="0" err="1"/>
              <a:t>leucositosi</a:t>
            </a:r>
            <a:r>
              <a:rPr lang="it-IT" sz="2800" dirty="0"/>
              <a:t> e peritonismo, FC 83b/m’</a:t>
            </a:r>
          </a:p>
          <a:p>
            <a:r>
              <a:rPr lang="it-IT" sz="2800" dirty="0"/>
              <a:t>Alle h 13 TC 38,3°C + </a:t>
            </a:r>
            <a:r>
              <a:rPr lang="it-IT" sz="2800" dirty="0" err="1"/>
              <a:t>addominalgia</a:t>
            </a:r>
            <a:endParaRPr lang="it-IT" sz="2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E6464B9-9334-DE32-921F-B7A6E9009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429185"/>
            <a:ext cx="3314700" cy="27305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9457BB8-1C97-679F-A5A3-9A62FF1C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4" y="3302617"/>
            <a:ext cx="33147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94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A4A98-90B7-97CA-F6FA-1E8F3CFBB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E890D8A-1297-8F8D-514E-F60A019F041E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6EB5BA0-4DFC-56B5-FB87-B4FD9FE3A2B3}"/>
              </a:ext>
            </a:extLst>
          </p:cNvPr>
          <p:cNvSpPr txBox="1"/>
          <p:nvPr/>
        </p:nvSpPr>
        <p:spPr>
          <a:xfrm>
            <a:off x="629061" y="946884"/>
            <a:ext cx="1062948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Prime settimane post-operatorie (0-30 giorni)</a:t>
            </a:r>
          </a:p>
          <a:p>
            <a:pPr algn="l">
              <a:buNone/>
            </a:pPr>
            <a:endParaRPr lang="it-IT" sz="2800" b="1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Emorragia intra-addominale o digestiva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 (1-5%)</a:t>
            </a: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Emorragia dalla linea di sutura o da ulcere anastomotiche.</a:t>
            </a: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Sintomi: tachicardia, ipotensione, calo dell’ematocrito, melena/ematemesi.</a:t>
            </a: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Diagnosi: endoscopia, TC con contrasto.</a:t>
            </a: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Trattamento: trasfusioni, terapia endoscopica 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(adrenalina, clip) o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chirurgica.</a:t>
            </a:r>
          </a:p>
        </p:txBody>
      </p:sp>
    </p:spTree>
    <p:extLst>
      <p:ext uri="{BB962C8B-B14F-4D97-AF65-F5344CB8AC3E}">
        <p14:creationId xmlns:p14="http://schemas.microsoft.com/office/powerpoint/2010/main" val="1563228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36D1A-5BA6-25C1-1693-9A70248A2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5478E83-F560-FAD3-2082-7537A837A737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CA256B7-776C-35AF-39D0-3D41EB1FF7AD}"/>
              </a:ext>
            </a:extLst>
          </p:cNvPr>
          <p:cNvSpPr txBox="1"/>
          <p:nvPr/>
        </p:nvSpPr>
        <p:spPr>
          <a:xfrm>
            <a:off x="972579" y="530815"/>
            <a:ext cx="108431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endParaRPr lang="it-IT" sz="2800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Prime settimane post-operatorie (0-30 giorni)</a:t>
            </a:r>
          </a:p>
          <a:p>
            <a:pPr algn="l">
              <a:buNone/>
            </a:pPr>
            <a:endParaRPr lang="it-IT" sz="2800" b="1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Occlusione intestinale precoce (1-3%)</a:t>
            </a: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Secondaria a edema anastomotico, ernia interna o aderenze precoci.</a:t>
            </a: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Sintomi: dolore addominale, nausea, vomito biliare, distensione addominale.</a:t>
            </a: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Diagnosi: TC addome con contrasto.</a:t>
            </a: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Trattamento: decompressivo (SNG) o chirurgico urgente.</a:t>
            </a:r>
          </a:p>
        </p:txBody>
      </p:sp>
    </p:spTree>
    <p:extLst>
      <p:ext uri="{BB962C8B-B14F-4D97-AF65-F5344CB8AC3E}">
        <p14:creationId xmlns:p14="http://schemas.microsoft.com/office/powerpoint/2010/main" val="4174687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ttini 1">
            <a:hlinkClick r:id="" action="ppaction://media"/>
            <a:extLst>
              <a:ext uri="{FF2B5EF4-FFF2-40B4-BE49-F238E27FC236}">
                <a16:creationId xmlns:a16="http://schemas.microsoft.com/office/drawing/2014/main" id="{7628F738-B315-F7F9-F256-E3202CE8CA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9561" y="2094524"/>
            <a:ext cx="4262437" cy="239762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A3A83E-D7B8-DB24-BF04-CE6EF89B798F}"/>
              </a:ext>
            </a:extLst>
          </p:cNvPr>
          <p:cNvSpPr txBox="1"/>
          <p:nvPr/>
        </p:nvSpPr>
        <p:spPr>
          <a:xfrm>
            <a:off x="221673" y="237000"/>
            <a:ext cx="770788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Pz </a:t>
            </a:r>
            <a:r>
              <a:rPr lang="it-IT" sz="2400" dirty="0" err="1"/>
              <a:t>F</a:t>
            </a:r>
            <a:r>
              <a:rPr lang="it-IT" sz="2400" dirty="0"/>
              <a:t> di anni 55,</a:t>
            </a:r>
          </a:p>
          <a:p>
            <a:r>
              <a:rPr lang="it-IT" sz="2400" dirty="0"/>
              <a:t>BMI 39, </a:t>
            </a:r>
            <a:r>
              <a:rPr lang="it-IT" sz="2400" dirty="0" err="1"/>
              <a:t>Osas</a:t>
            </a:r>
            <a:r>
              <a:rPr lang="it-IT" sz="2400" dirty="0"/>
              <a:t> grave, DM2</a:t>
            </a:r>
          </a:p>
          <a:p>
            <a:r>
              <a:rPr lang="it-IT" sz="2400" dirty="0"/>
              <a:t>Intervento di BPGRY + </a:t>
            </a:r>
            <a:r>
              <a:rPr lang="it-IT" sz="2400" dirty="0" err="1"/>
              <a:t>rim</a:t>
            </a:r>
            <a:r>
              <a:rPr lang="it-IT" sz="2400" dirty="0"/>
              <a:t> BGR.  Dimessa in II </a:t>
            </a:r>
            <a:r>
              <a:rPr lang="it-IT" sz="2400" dirty="0" err="1"/>
              <a:t>gpo</a:t>
            </a:r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In III </a:t>
            </a:r>
            <a:r>
              <a:rPr lang="it-IT" sz="2400" dirty="0" err="1"/>
              <a:t>gpo</a:t>
            </a:r>
            <a:r>
              <a:rPr lang="it-IT" sz="2400" dirty="0"/>
              <a:t> rientro per  ematemesi, </a:t>
            </a:r>
            <a:r>
              <a:rPr lang="it-IT" sz="2400" dirty="0" err="1"/>
              <a:t>Hb</a:t>
            </a:r>
            <a:r>
              <a:rPr lang="it-IT" sz="2400" dirty="0"/>
              <a:t> 13</a:t>
            </a:r>
          </a:p>
          <a:p>
            <a:r>
              <a:rPr lang="it-IT" sz="2400" dirty="0"/>
              <a:t>Endoscopia: emostasi con clip, ponfo di adrenalina, emostatico </a:t>
            </a:r>
            <a:r>
              <a:rPr lang="it-IT" sz="2400" dirty="0" err="1"/>
              <a:t>Purastat</a:t>
            </a:r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In  V </a:t>
            </a:r>
            <a:r>
              <a:rPr lang="it-IT" sz="2400" dirty="0" err="1"/>
              <a:t>gpo</a:t>
            </a:r>
            <a:r>
              <a:rPr lang="it-IT" sz="2400" dirty="0"/>
              <a:t> emesi biliare ed alvo chiuso</a:t>
            </a:r>
          </a:p>
          <a:p>
            <a:r>
              <a:rPr lang="it-IT" sz="2400" dirty="0"/>
              <a:t>Addome disteso e timpanico, peristalsi torpida, no peritonismo</a:t>
            </a:r>
          </a:p>
          <a:p>
            <a:r>
              <a:rPr lang="it-IT" sz="2400" dirty="0"/>
              <a:t>Tac addome: dilatazione </a:t>
            </a:r>
            <a:r>
              <a:rPr lang="it-IT" sz="2400" dirty="0" err="1"/>
              <a:t>remnant</a:t>
            </a:r>
            <a:r>
              <a:rPr lang="it-IT" sz="2400" dirty="0"/>
              <a:t> gastrico, duodeno, prime anse fino a EE anastomosi</a:t>
            </a:r>
          </a:p>
          <a:p>
            <a:endParaRPr lang="it-IT" sz="2400" dirty="0"/>
          </a:p>
          <a:p>
            <a:r>
              <a:rPr lang="it-IT" sz="2400" dirty="0"/>
              <a:t>VL, gastrotomia ed enterotomia </a:t>
            </a:r>
            <a:r>
              <a:rPr lang="it-IT" sz="2400" dirty="0" err="1"/>
              <a:t>detensiva</a:t>
            </a:r>
            <a:r>
              <a:rPr lang="it-IT" sz="2400" dirty="0"/>
              <a:t>, anastomosi EE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75E08A4-98BB-4701-FBF6-571E4681E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168" y="0"/>
            <a:ext cx="3238346" cy="2397621"/>
          </a:xfrm>
          <a:prstGeom prst="rect">
            <a:avLst/>
          </a:prstGeom>
        </p:spPr>
      </p:pic>
      <p:pic>
        <p:nvPicPr>
          <p:cNvPr id="7" name="bettini 2">
            <a:hlinkClick r:id="" action="ppaction://media"/>
            <a:extLst>
              <a:ext uri="{FF2B5EF4-FFF2-40B4-BE49-F238E27FC236}">
                <a16:creationId xmlns:a16="http://schemas.microsoft.com/office/drawing/2014/main" id="{2E71771B-9940-6AFA-4F17-E4247387BEA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9562" y="4492145"/>
            <a:ext cx="4262436" cy="239762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C616B9D-B26A-AD88-ECCD-D17EBE90C83B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2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E7EAA0-D7DD-0D64-FB53-1EE8C585AA67}"/>
              </a:ext>
            </a:extLst>
          </p:cNvPr>
          <p:cNvSpPr txBox="1"/>
          <p:nvPr/>
        </p:nvSpPr>
        <p:spPr>
          <a:xfrm>
            <a:off x="1209370" y="0"/>
            <a:ext cx="1006822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Embolia Polmonare (EP)</a:t>
            </a:r>
          </a:p>
          <a:p>
            <a:pPr algn="l">
              <a:buNone/>
            </a:pP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Incidenza:</a:t>
            </a: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0.1% – 2.0%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 dopo chirurgia bariatrica, più frequente nei primi 30 giorni.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Rappresenta una delle principali 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cause di morte post-operatoria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 precoce.</a:t>
            </a: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Fattori di rischio specifici: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Obesità grave (BMI &gt; 50); Età avanzata; Precedenti tromboembolici; Sindrome da apnea ostruttiva del sonno (OSA); Interventi chirurgici prolungati o conversioni da laparoscopia a laparotomia; Immobilizzazione prolungata</a:t>
            </a: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Presentazione clinica:</a:t>
            </a: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Sintomi atipici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 nel paziente obeso:</a:t>
            </a:r>
          </a:p>
          <a:p>
            <a:pPr lvl="1" algn="l"/>
            <a:r>
              <a:rPr lang="it-IT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Dispnea ingravescente</a:t>
            </a:r>
          </a:p>
          <a:p>
            <a:pPr lvl="1" algn="l"/>
            <a:r>
              <a:rPr lang="it-IT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Tachicardia isolata</a:t>
            </a:r>
          </a:p>
          <a:p>
            <a:pPr lvl="1" algn="l"/>
            <a:r>
              <a:rPr lang="it-IT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Dolore toracico non specifico</a:t>
            </a:r>
          </a:p>
          <a:p>
            <a:pPr lvl="1" algn="l"/>
            <a:r>
              <a:rPr lang="it-IT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Sincope o arresto cardiorespiratorio improvviso</a:t>
            </a: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Segni: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 ipossiemia, segni ECG di sovraccarico ventricolare destro, aumento D-dimero</a:t>
            </a: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Diagnosi:</a:t>
            </a:r>
          </a:p>
          <a:p>
            <a:pPr algn="l"/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Angio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-TC polmonare (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gold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standard)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Ecocardiogramma se instabilità emodinamica</a:t>
            </a: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Trattamento: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Anticoagulazione immediata (eparina EV o a basso peso molecolare)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Trombolisi sistemica in caso di EP massiva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Filtro cavale in casi selezionati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BB54BA8-3FB2-B3CD-65A3-536B2540A658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8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45EACF6-0DC9-CF81-C3A3-6BF6EEB9BEFC}"/>
              </a:ext>
            </a:extLst>
          </p:cNvPr>
          <p:cNvSpPr txBox="1"/>
          <p:nvPr/>
        </p:nvSpPr>
        <p:spPr>
          <a:xfrm>
            <a:off x="692728" y="0"/>
            <a:ext cx="1060091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Trombosi Venosa Mesenterica (TVM)</a:t>
            </a: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Incidenza: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Rara ma 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potenzialmente letale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 (&lt;0.5%); Più frequente nel 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bypass gastrico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 e nel 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duodenal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switch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dove si ha manipolazione dell’asse mesenterico</a:t>
            </a: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Fattori predisponenti: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Stato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ipercoagulabile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(congenito o acquisito)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Disidratazione post-operatoria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Ridotta motilità intestinale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Aderenze e alterata perfusione</a:t>
            </a: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Presentazione clinica: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Dolore addominale 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sproporzionato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 ai reperti obiettivi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Nausea, vomito, alvo chiuso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Irritazione peritoneale se complicanza ischemica</a:t>
            </a: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Diagnosi:</a:t>
            </a: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TC addome con contrasto EV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: mancato riempimento venoso mesenterico, ispessimento parietale, segni di ischemia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Marker laboratoristici: leucocitosi, lattato elevato</a:t>
            </a: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Trattamento: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Anticoagulazione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Antibiotici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broad-spectrum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Chirurgia in caso di necrosi intestinale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Talvolta trombolisi endovenosa o transcatetere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173BD9-29E4-2A0D-D337-BC77BFC1595F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677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89C431E-021E-7E39-FCA7-10C300734700}"/>
              </a:ext>
            </a:extLst>
          </p:cNvPr>
          <p:cNvSpPr txBox="1"/>
          <p:nvPr/>
        </p:nvSpPr>
        <p:spPr>
          <a:xfrm>
            <a:off x="762000" y="135000"/>
            <a:ext cx="838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Trombosi dell’asse </a:t>
            </a:r>
            <a:r>
              <a:rPr lang="it-IT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Spleno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-Portale (TSP)</a:t>
            </a:r>
          </a:p>
          <a:p>
            <a:pPr algn="l">
              <a:buNone/>
            </a:pP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Incidenza: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Stimata tra lo 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0.1% e l’1.0%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più frequente nel bypass gastrico con esclusione del duodeno e nella sleeve associato a splenectomia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A volte 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asintomatica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 e scoperta incidentale</a:t>
            </a: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Fattori di rischio: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Manipolazione del peduncolo splenico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Compressione meccanica post-operatoria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Deplezione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volemica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e aumento della viscosità ematica</a:t>
            </a: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Presentazione clinica: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Dolore epigastrico o in ipocondrio sinistro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Febbre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</a:rPr>
              <a:t>Splenomegalia, ascite, ematemesi (varici gastriche o esofagee se cronica)</a:t>
            </a: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Diagnosi:</a:t>
            </a:r>
          </a:p>
          <a:p>
            <a:pPr algn="l"/>
            <a:r>
              <a:rPr lang="it-IT" b="1" i="0" u="none" strike="noStrike" dirty="0" err="1">
                <a:solidFill>
                  <a:srgbClr val="000000"/>
                </a:solidFill>
                <a:effectLst/>
              </a:rPr>
              <a:t>EcoDoppler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 addome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 (valido screening)</a:t>
            </a: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TC o RMN con contrasto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 per stadiazione e conferma</a:t>
            </a:r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Trattamento: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Anticoagulazione per almeno 3-6 mesi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Follow-up radiologico per escludere cronicizzazione</a:t>
            </a:r>
          </a:p>
          <a:p>
            <a:pPr algn="l"/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Trattamento endoscopico o chirurgico in caso di ipertensione portale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1512D1-B4ED-0AE4-B09C-19513EC2904B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223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4B847-FE1E-520F-FA4A-4A97E819C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DE490A7-2F70-259C-AD49-4A27ACEC53FB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07118E6-72D9-D56A-98C3-F1869360D27C}"/>
              </a:ext>
            </a:extLst>
          </p:cNvPr>
          <p:cNvSpPr txBox="1"/>
          <p:nvPr/>
        </p:nvSpPr>
        <p:spPr>
          <a:xfrm>
            <a:off x="1292872" y="796504"/>
            <a:ext cx="861574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Emergenze Subacute (1-6 mesi)</a:t>
            </a:r>
          </a:p>
          <a:p>
            <a:pPr algn="l">
              <a:buNone/>
            </a:pPr>
            <a:endParaRPr lang="it-IT" sz="2800" b="1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Stenosi anastomotica (4-27%)</a:t>
            </a: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Più comune nel bypass gastrico e nella sleeve.</a:t>
            </a: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Sintomi: disfagia progressiva, vomito post-prandiale.</a:t>
            </a: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Diagnosi: esofagogastroduodenoscopia (EGDS).</a:t>
            </a: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Trattamento: dilatazione endoscopica con pallone.</a:t>
            </a:r>
          </a:p>
        </p:txBody>
      </p:sp>
    </p:spTree>
    <p:extLst>
      <p:ext uri="{BB962C8B-B14F-4D97-AF65-F5344CB8AC3E}">
        <p14:creationId xmlns:p14="http://schemas.microsoft.com/office/powerpoint/2010/main" val="3532562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77979-0FA6-E5DD-A93E-6DF02B1B6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C16E4A-634A-621A-6404-8A4296810C40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CBED30-8034-B59C-6536-2B00618FD070}"/>
              </a:ext>
            </a:extLst>
          </p:cNvPr>
          <p:cNvSpPr txBox="1"/>
          <p:nvPr/>
        </p:nvSpPr>
        <p:spPr>
          <a:xfrm>
            <a:off x="240632" y="1659285"/>
            <a:ext cx="1163182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endParaRPr lang="it-IT" sz="2800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Epidemiologia:</a:t>
            </a: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Aumento degli interventi bariatrici e, conseguentemente, dei casi urgenti.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Differenze di incidenza in base alla tecnica chirurgica (bypass, sleeve, etc.).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Impatto clinico:</a:t>
            </a: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Importanza di un rapido riconoscimento per ridurre morbidità e mortalità.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Sfide specifiche legate all’anatomia e alla fisiologia del paziente obeso.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01B4A3-AAEF-614C-8502-9162D75C0F8E}"/>
              </a:ext>
            </a:extLst>
          </p:cNvPr>
          <p:cNvSpPr txBox="1"/>
          <p:nvPr/>
        </p:nvSpPr>
        <p:spPr>
          <a:xfrm>
            <a:off x="240632" y="967591"/>
            <a:ext cx="11327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Le urgenze chirurgiche dopo chirurgia bariatrica variano in base alla tecnica utilizzata e al tempo trascorso dall’intervento.</a:t>
            </a:r>
          </a:p>
        </p:txBody>
      </p:sp>
    </p:spTree>
    <p:extLst>
      <p:ext uri="{BB962C8B-B14F-4D97-AF65-F5344CB8AC3E}">
        <p14:creationId xmlns:p14="http://schemas.microsoft.com/office/powerpoint/2010/main" val="1459070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FFD49-48CE-6C21-DCBB-78A49F59D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69C7FC4-F4C8-A092-A545-75C5B1EB2AB0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B887BF6-ACA7-BC82-BB27-E21358869F01}"/>
              </a:ext>
            </a:extLst>
          </p:cNvPr>
          <p:cNvSpPr txBox="1"/>
          <p:nvPr/>
        </p:nvSpPr>
        <p:spPr>
          <a:xfrm>
            <a:off x="1306727" y="431106"/>
            <a:ext cx="861574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Emergenze Subacute (1-6 mesi)</a:t>
            </a:r>
          </a:p>
          <a:p>
            <a:pPr algn="l"/>
            <a:endParaRPr lang="it-IT" sz="2800" b="1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Ulcera marginale (1-16%)</a:t>
            </a: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Più frequente dopo bypass gastrico.</a:t>
            </a: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Sintomi: dolore epigastrico, nausea, melena.</a:t>
            </a: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Diagnosi: EGDS.</a:t>
            </a: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Trattamento: IPP ad alte dosi, sospensione FANS e fumo, eventuale revisione chirurgica.</a:t>
            </a:r>
          </a:p>
        </p:txBody>
      </p:sp>
    </p:spTree>
    <p:extLst>
      <p:ext uri="{BB962C8B-B14F-4D97-AF65-F5344CB8AC3E}">
        <p14:creationId xmlns:p14="http://schemas.microsoft.com/office/powerpoint/2010/main" val="3568102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dari">
            <a:hlinkClick r:id="" action="ppaction://media"/>
            <a:extLst>
              <a:ext uri="{FF2B5EF4-FFF2-40B4-BE49-F238E27FC236}">
                <a16:creationId xmlns:a16="http://schemas.microsoft.com/office/drawing/2014/main" id="{0A7920E6-1A8D-540B-4F9F-64ADC0BA4A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7284" y="4082752"/>
            <a:ext cx="4844716" cy="272515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21161B-FD45-42FD-E917-F81579FD408E}"/>
              </a:ext>
            </a:extLst>
          </p:cNvPr>
          <p:cNvSpPr txBox="1"/>
          <p:nvPr/>
        </p:nvSpPr>
        <p:spPr>
          <a:xfrm>
            <a:off x="0" y="-112295"/>
            <a:ext cx="7620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APR: Bypass gastrico 2013, colecistectomia e chiusura spazi di meso nel settembre 2022 </a:t>
            </a:r>
          </a:p>
          <a:p>
            <a:r>
              <a:rPr lang="it-IT" sz="2400" dirty="0"/>
              <a:t>accesso in PS per </a:t>
            </a:r>
            <a:r>
              <a:rPr lang="it-IT" sz="2400" dirty="0" err="1"/>
              <a:t>addominalgia</a:t>
            </a:r>
            <a:r>
              <a:rPr lang="it-IT" sz="2400" dirty="0"/>
              <a:t> con irradiazione posteriore, sollievo alla flessione del tronco, riferita assunzione di FANS per lombalgia da 4gg.</a:t>
            </a:r>
          </a:p>
          <a:p>
            <a:endParaRPr lang="it-IT" sz="2400" dirty="0"/>
          </a:p>
          <a:p>
            <a:r>
              <a:rPr lang="it-IT" sz="2400" dirty="0"/>
              <a:t>Addome teso, dolorabile alla palpazione superficiale e profonda in epigastrio/mesogastrio</a:t>
            </a:r>
          </a:p>
          <a:p>
            <a:r>
              <a:rPr lang="it-IT" sz="2400" dirty="0"/>
              <a:t>GB 10.3, </a:t>
            </a:r>
            <a:r>
              <a:rPr lang="it-IT" sz="2400" dirty="0" err="1"/>
              <a:t>Hb</a:t>
            </a:r>
            <a:r>
              <a:rPr lang="it-IT" sz="2400" dirty="0"/>
              <a:t> 17.3, amilasi 426, lipasi 363, PCR 0.94, PCT-</a:t>
            </a:r>
          </a:p>
          <a:p>
            <a:r>
              <a:rPr lang="it-IT" sz="2400" dirty="0"/>
              <a:t>RX torace-addome (torace: </a:t>
            </a:r>
            <a:r>
              <a:rPr lang="it-IT" sz="2400" dirty="0" err="1"/>
              <a:t>ndp</a:t>
            </a:r>
            <a:r>
              <a:rPr lang="it-IT" sz="2400" dirty="0"/>
              <a:t>; addome: distensione intestinale in </a:t>
            </a:r>
            <a:r>
              <a:rPr lang="it-IT" sz="2400" dirty="0" err="1"/>
              <a:t>ﬁanco</a:t>
            </a:r>
            <a:r>
              <a:rPr lang="it-IT" sz="2400" dirty="0"/>
              <a:t> sinistro, non livelli idro aerei, non aria libera) e TC addome completo con </a:t>
            </a:r>
            <a:r>
              <a:rPr lang="it-IT" sz="2400" dirty="0" err="1"/>
              <a:t>MdC</a:t>
            </a:r>
            <a:r>
              <a:rPr lang="it-IT" sz="2400" dirty="0"/>
              <a:t> ("Esiti chirurgici all'intestino, plurimi livelli </a:t>
            </a:r>
            <a:r>
              <a:rPr lang="it-IT" sz="2400" dirty="0" err="1"/>
              <a:t>idroaerei</a:t>
            </a:r>
            <a:r>
              <a:rPr lang="it-IT" sz="2400" dirty="0"/>
              <a:t> del piccolo intestino di </a:t>
            </a:r>
            <a:r>
              <a:rPr lang="it-IT" sz="2400" dirty="0" err="1"/>
              <a:t>signiﬁcato</a:t>
            </a:r>
            <a:r>
              <a:rPr lang="it-IT" sz="2400" dirty="0"/>
              <a:t> </a:t>
            </a:r>
            <a:r>
              <a:rPr lang="it-IT" sz="2400" dirty="0" err="1"/>
              <a:t>subocclusivo</a:t>
            </a:r>
            <a:r>
              <a:rPr lang="it-IT" sz="2400" dirty="0"/>
              <a:t>. Falda liquida endoaddominale").</a:t>
            </a:r>
          </a:p>
          <a:p>
            <a:endParaRPr lang="it-IT" sz="2400" dirty="0"/>
          </a:p>
          <a:p>
            <a:r>
              <a:rPr lang="it-IT" sz="2400" dirty="0"/>
              <a:t>Laparoscopia esplorativa, </a:t>
            </a:r>
            <a:r>
              <a:rPr lang="it-IT" sz="2400" dirty="0" err="1"/>
              <a:t>duodenorraﬁa</a:t>
            </a:r>
            <a:r>
              <a:rPr lang="it-IT" sz="2400" dirty="0"/>
              <a:t> con </a:t>
            </a:r>
            <a:r>
              <a:rPr lang="it-IT" sz="2400" dirty="0" err="1"/>
              <a:t>epiploonplastica</a:t>
            </a:r>
            <a:r>
              <a:rPr lang="it-IT" sz="2400" dirty="0"/>
              <a:t> per ulcera duodenale perforata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CF0381C-7BA0-7F74-CBAB-8E45C7BA7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207" y="256058"/>
            <a:ext cx="4727586" cy="104037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9B7A3DB-6623-923B-52BA-98B7AEECA0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755" y="1440808"/>
            <a:ext cx="2658702" cy="249756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F4CD8F2-53C5-C954-4C42-0FD97BEE6391}"/>
              </a:ext>
            </a:extLst>
          </p:cNvPr>
          <p:cNvSpPr txBox="1"/>
          <p:nvPr/>
        </p:nvSpPr>
        <p:spPr>
          <a:xfrm>
            <a:off x="5692846" y="5445328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1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A105E-B864-84BF-97BB-3C7309813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9F569F-1BA1-0804-24DF-D870951483DA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63D96E0-E563-8813-6581-8725CA409009}"/>
              </a:ext>
            </a:extLst>
          </p:cNvPr>
          <p:cNvSpPr txBox="1"/>
          <p:nvPr/>
        </p:nvSpPr>
        <p:spPr>
          <a:xfrm>
            <a:off x="1251309" y="1179252"/>
            <a:ext cx="861574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Emergenze Subacute (1-6 mesi)</a:t>
            </a:r>
          </a:p>
          <a:p>
            <a:pPr algn="l"/>
            <a:endParaRPr lang="it-IT" sz="2800" b="1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it-IT" sz="2800" b="1" i="0" u="none" strike="noStrike" dirty="0" err="1">
                <a:solidFill>
                  <a:srgbClr val="000000"/>
                </a:solidFill>
                <a:effectLst/>
              </a:rPr>
              <a:t>Colecistopatia</a:t>
            </a: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 litiasica (30-40% dopo 6 mesi-1 anno)</a:t>
            </a: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Alta incidenza per il rapido calo ponderale.</a:t>
            </a: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Sintomi: coliche biliari, colecistite.</a:t>
            </a: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Diagnosi: ecografia addome.</a:t>
            </a:r>
          </a:p>
          <a:p>
            <a:pPr lvl="1" algn="l"/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Trattamento: colecistectomia laparoscopica.</a:t>
            </a:r>
          </a:p>
        </p:txBody>
      </p:sp>
    </p:spTree>
    <p:extLst>
      <p:ext uri="{BB962C8B-B14F-4D97-AF65-F5344CB8AC3E}">
        <p14:creationId xmlns:p14="http://schemas.microsoft.com/office/powerpoint/2010/main" val="1677903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5A48D-F5AB-6958-AB8A-FFC2C68C2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936C6DF-EA59-CBBC-4610-7FC53D0B9F5C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D1A13F8-8C8A-F805-4239-05635C3C8FB9}"/>
              </a:ext>
            </a:extLst>
          </p:cNvPr>
          <p:cNvSpPr txBox="1"/>
          <p:nvPr/>
        </p:nvSpPr>
        <p:spPr>
          <a:xfrm>
            <a:off x="1091540" y="796504"/>
            <a:ext cx="1000892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Urgenze chirurgiche tardive (&gt;6 mesi - anni dopo l’intervento)</a:t>
            </a:r>
          </a:p>
          <a:p>
            <a:pPr algn="l">
              <a:buNone/>
            </a:pPr>
            <a:endParaRPr lang="it-IT" sz="2800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Ostruzione intestinale tardiva da ernia interna (2-5%)</a:t>
            </a:r>
          </a:p>
          <a:p>
            <a:pPr algn="l"/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Più comune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: bypass gastrico (soprattutto con tecnica laparoscopica).</a:t>
            </a:r>
          </a:p>
          <a:p>
            <a:pPr algn="l"/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Segni e sintomi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: dolore addominale intermittente, nausea/vomito.</a:t>
            </a:r>
          </a:p>
          <a:p>
            <a:pPr algn="l"/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Diagnosi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: TC addome con contrasto (segno dello “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swirl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” dell’intestino).</a:t>
            </a:r>
          </a:p>
          <a:p>
            <a:pPr algn="l"/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Trattamento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: chirurgia laparoscopica con chiusura dei difetti mesenterici.</a:t>
            </a:r>
          </a:p>
        </p:txBody>
      </p:sp>
    </p:spTree>
    <p:extLst>
      <p:ext uri="{BB962C8B-B14F-4D97-AF65-F5344CB8AC3E}">
        <p14:creationId xmlns:p14="http://schemas.microsoft.com/office/powerpoint/2010/main" val="756235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8CD5224-C10D-D378-A7EF-F80EA5301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69" y="-37513"/>
            <a:ext cx="4164031" cy="304641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5F14928-4144-44D3-67B6-ED8834BC2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969" y="3163277"/>
            <a:ext cx="4164031" cy="304641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3F531CB-4773-9B8F-419F-0CAE771A9821}"/>
              </a:ext>
            </a:extLst>
          </p:cNvPr>
          <p:cNvSpPr txBox="1"/>
          <p:nvPr/>
        </p:nvSpPr>
        <p:spPr>
          <a:xfrm>
            <a:off x="0" y="162455"/>
            <a:ext cx="802796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APR: Bypass gastrico (2007)</a:t>
            </a:r>
          </a:p>
          <a:p>
            <a:r>
              <a:rPr lang="it-IT" sz="2400" dirty="0"/>
              <a:t>APP: insorgenza di dolore addominale improvviso e ingravescente localizzata prevalentemente ai quadranti addominali di sinistra. </a:t>
            </a:r>
          </a:p>
          <a:p>
            <a:r>
              <a:rPr lang="it-IT" sz="2400" dirty="0"/>
              <a:t>Nega iperpiressia, nausea e vomito. Ultima canalizzazione circa 24 h precedenti.</a:t>
            </a:r>
          </a:p>
          <a:p>
            <a:endParaRPr lang="it-IT" sz="2400" dirty="0"/>
          </a:p>
          <a:p>
            <a:r>
              <a:rPr lang="it-IT" sz="2400" dirty="0"/>
              <a:t>Esegue in PS: EEU: GB: 6,2; HB: 12,9gr/dl; PCR: 0,25, </a:t>
            </a:r>
            <a:r>
              <a:rPr lang="it-IT" sz="2400" dirty="0" err="1"/>
              <a:t>Lac</a:t>
            </a:r>
            <a:r>
              <a:rPr lang="it-IT" sz="2400" dirty="0"/>
              <a:t>: 0,7.</a:t>
            </a:r>
          </a:p>
          <a:p>
            <a:endParaRPr lang="it-IT" sz="2400" dirty="0"/>
          </a:p>
          <a:p>
            <a:r>
              <a:rPr lang="it-IT" sz="2400" dirty="0"/>
              <a:t>TC addome con e senza mdc : ernia interna a livello dell'anastomosi digiuno-digiunale con intussuscezione. </a:t>
            </a:r>
          </a:p>
          <a:p>
            <a:r>
              <a:rPr lang="it-IT" sz="2400" dirty="0"/>
              <a:t>dopo assunzione di mdc per </a:t>
            </a:r>
            <a:r>
              <a:rPr lang="it-IT" sz="2400" dirty="0" err="1"/>
              <a:t>os</a:t>
            </a:r>
            <a:r>
              <a:rPr lang="it-IT" sz="2400" dirty="0"/>
              <a:t> :</a:t>
            </a:r>
          </a:p>
          <a:p>
            <a:r>
              <a:rPr lang="it-IT" sz="2400" dirty="0"/>
              <a:t>scarso passaggio del mdc a livello dell'ansa digiunale erniata.</a:t>
            </a:r>
          </a:p>
          <a:p>
            <a:r>
              <a:rPr lang="it-IT" sz="2400" dirty="0"/>
              <a:t>EGDS: ulcera marginale di 2 cm</a:t>
            </a:r>
          </a:p>
          <a:p>
            <a:endParaRPr lang="it-IT" sz="2400" dirty="0"/>
          </a:p>
          <a:p>
            <a:r>
              <a:rPr lang="it-IT" sz="2400" dirty="0"/>
              <a:t>VL, ernia del Brolin impegnata</a:t>
            </a:r>
          </a:p>
        </p:txBody>
      </p:sp>
      <p:sp>
        <p:nvSpPr>
          <p:cNvPr id="8" name="Anello 7">
            <a:extLst>
              <a:ext uri="{FF2B5EF4-FFF2-40B4-BE49-F238E27FC236}">
                <a16:creationId xmlns:a16="http://schemas.microsoft.com/office/drawing/2014/main" id="{3A980E77-15F5-1FB4-2491-9E96C90AA76A}"/>
              </a:ext>
            </a:extLst>
          </p:cNvPr>
          <p:cNvSpPr/>
          <p:nvPr/>
        </p:nvSpPr>
        <p:spPr>
          <a:xfrm>
            <a:off x="10595810" y="648311"/>
            <a:ext cx="1235242" cy="1253268"/>
          </a:xfrm>
          <a:prstGeom prst="donut">
            <a:avLst>
              <a:gd name="adj" fmla="val 513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Anello 8">
            <a:extLst>
              <a:ext uri="{FF2B5EF4-FFF2-40B4-BE49-F238E27FC236}">
                <a16:creationId xmlns:a16="http://schemas.microsoft.com/office/drawing/2014/main" id="{C8A967CE-78AD-FAD0-A391-ABDC02CB46A4}"/>
              </a:ext>
            </a:extLst>
          </p:cNvPr>
          <p:cNvSpPr/>
          <p:nvPr/>
        </p:nvSpPr>
        <p:spPr>
          <a:xfrm>
            <a:off x="10595810" y="4059849"/>
            <a:ext cx="1235242" cy="1253268"/>
          </a:xfrm>
          <a:prstGeom prst="donut">
            <a:avLst>
              <a:gd name="adj" fmla="val 513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7AFF70E-6671-4CA2-0EEC-599F1055108E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49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15C1C-7BE3-F9FB-9C47-1A8905E2E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9F5D1C-375C-AD73-DD3D-3E6501A5E293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B246861-37B0-8C1F-490F-830FBA34A371}"/>
              </a:ext>
            </a:extLst>
          </p:cNvPr>
          <p:cNvSpPr txBox="1"/>
          <p:nvPr/>
        </p:nvSpPr>
        <p:spPr>
          <a:xfrm>
            <a:off x="962692" y="796504"/>
            <a:ext cx="771608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Urgenze chirurgiche tardive (&gt;6 mesi - anni dopo l’intervento)</a:t>
            </a:r>
          </a:p>
          <a:p>
            <a:pPr algn="l">
              <a:buNone/>
            </a:pPr>
            <a:endParaRPr lang="it-IT" sz="2800" b="1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endParaRPr lang="it-IT" sz="2800" b="1" dirty="0">
              <a:solidFill>
                <a:srgbClr val="000000"/>
              </a:solidFill>
            </a:endParaRPr>
          </a:p>
          <a:p>
            <a:pPr algn="l"/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 Volvolo gastrico dopo sleeve </a:t>
            </a:r>
            <a:r>
              <a:rPr lang="it-IT" sz="2800" b="1" i="0" u="none" strike="noStrike" dirty="0" err="1">
                <a:solidFill>
                  <a:srgbClr val="000000"/>
                </a:solidFill>
                <a:effectLst/>
              </a:rPr>
              <a:t>gastrectomy</a:t>
            </a: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 (raro)</a:t>
            </a:r>
          </a:p>
          <a:p>
            <a:pPr algn="l"/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Segni e sintomi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: dolore epigastrico acuto, vomito incoercibile.</a:t>
            </a:r>
          </a:p>
          <a:p>
            <a:pPr algn="l"/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Diagnosi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: TC addome.</a:t>
            </a:r>
          </a:p>
          <a:p>
            <a:pPr algn="l"/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Trattamento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: chirurgia d’urgenza con detorsione/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gastropessi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endParaRPr lang="it-IT" sz="2800" b="1" dirty="0">
              <a:solidFill>
                <a:srgbClr val="00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43BF78E-6079-DF65-5417-4984FF10E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1" r="27796"/>
          <a:stretch/>
        </p:blipFill>
        <p:spPr>
          <a:xfrm>
            <a:off x="8678779" y="1477293"/>
            <a:ext cx="3464104" cy="347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84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F8789-B2AE-ADB5-3C5A-2EC3086ED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107EA3-FF78-B1C7-3DC9-9BC96B75BCE1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D660BE-0BC8-9C74-B186-6DF25306B590}"/>
              </a:ext>
            </a:extLst>
          </p:cNvPr>
          <p:cNvSpPr txBox="1"/>
          <p:nvPr/>
        </p:nvSpPr>
        <p:spPr>
          <a:xfrm>
            <a:off x="981933" y="915191"/>
            <a:ext cx="1022813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Urgenze chirurgiche tardive (&gt;6 mesi - anni dopo l’intervento)</a:t>
            </a:r>
          </a:p>
          <a:p>
            <a:pPr algn="l">
              <a:buNone/>
            </a:pPr>
            <a:endParaRPr lang="it-IT" sz="2800" b="1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endParaRPr lang="it-IT" sz="2800" b="1" dirty="0">
              <a:solidFill>
                <a:srgbClr val="000000"/>
              </a:solidFill>
            </a:endParaRPr>
          </a:p>
          <a:p>
            <a:pPr algn="l"/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Occlusione per aderenze (variabile, 3-10%)</a:t>
            </a:r>
          </a:p>
          <a:p>
            <a:pPr algn="l"/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Segni e sintomi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: dolore addominale, vomito, alvo chiuso.</a:t>
            </a:r>
          </a:p>
          <a:p>
            <a:pPr algn="l"/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Diagnosi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: TC addome con contrasto.</a:t>
            </a:r>
          </a:p>
          <a:p>
            <a:pPr algn="l"/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Trattamento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: chirurgia se segni di ischemia.</a:t>
            </a:r>
          </a:p>
        </p:txBody>
      </p:sp>
    </p:spTree>
    <p:extLst>
      <p:ext uri="{BB962C8B-B14F-4D97-AF65-F5344CB8AC3E}">
        <p14:creationId xmlns:p14="http://schemas.microsoft.com/office/powerpoint/2010/main" val="2164157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6144A-6C88-CF0A-D043-1CDF6BD6C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57629B5-15E2-C32A-33A0-DEAEEE2D0A1D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87F8ED-9D7F-C8F2-F2FB-E309978B9C9E}"/>
              </a:ext>
            </a:extLst>
          </p:cNvPr>
          <p:cNvSpPr txBox="1"/>
          <p:nvPr/>
        </p:nvSpPr>
        <p:spPr>
          <a:xfrm>
            <a:off x="160421" y="796504"/>
            <a:ext cx="1203157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Conclusioni</a:t>
            </a:r>
          </a:p>
          <a:p>
            <a:pPr algn="l">
              <a:buNone/>
            </a:pPr>
            <a:endParaRPr lang="it-IT" sz="2800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La presentazione clinica del paziente bariatrico in urgenza varia in base al timing ed alla tecnica chirurgica utilizzata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Le manifestazioni cliniche sono spesso sfumate a causa dell’habitus del paziente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000000"/>
                </a:solidFill>
              </a:rPr>
              <a:t>Semeiotica, laboratorio, imaging, endoscopia ed un team multidisciplinare aggiornato sono fondamentali per il riconoscimento precoce delle complicanze bariatriche e per il loro trattamento</a:t>
            </a: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24903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E00D1-71BD-E96E-3AA0-6F3F13806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7E28AA2-5AEA-3474-57EC-E3275E77858D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D7570FA-8393-9412-D06E-E169C8104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774" y="4633110"/>
            <a:ext cx="5765800" cy="3683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148C4F8-70C1-BA9A-27C4-C00392711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205" y="4984405"/>
            <a:ext cx="2197100" cy="1651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579E5F3-4EFE-4EFF-3E01-6E354B43B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149505"/>
            <a:ext cx="5486400" cy="4699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C59EF05-A956-4F0F-0191-62F945F3A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205" y="5579585"/>
            <a:ext cx="1943100" cy="152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7154A14-63F2-8DA2-6422-457A52AE2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963" y="1304504"/>
            <a:ext cx="2068660" cy="312419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A53D939-3FF4-66E5-5656-0C765231C5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09" y="3296705"/>
            <a:ext cx="5194300" cy="6858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470DE88-BB2C-C9EE-6849-A8558838B1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0002" y="3972280"/>
            <a:ext cx="2070100" cy="1524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C901B83-D41F-B5B5-A239-152EEED65D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82" y="4419255"/>
            <a:ext cx="4140200" cy="11303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17383F5-D1A2-35ED-3519-43B36E3233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271" y="1090376"/>
            <a:ext cx="5194300" cy="203908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761EF10-EC0B-4AEA-67F9-F41A9E1C94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1537" y="1704083"/>
            <a:ext cx="2171700" cy="1397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934F862-EEE5-51C5-F4BE-9D5DCDC1E9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1695" y="1293875"/>
            <a:ext cx="2134224" cy="312419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A9C2AC9-9B10-E0AF-99AB-309C001FCC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3992" y="1267676"/>
            <a:ext cx="2085032" cy="316102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EB621E4-ECEE-5DA6-CBE6-D460FF47BF97}"/>
              </a:ext>
            </a:extLst>
          </p:cNvPr>
          <p:cNvSpPr txBox="1"/>
          <p:nvPr/>
        </p:nvSpPr>
        <p:spPr>
          <a:xfrm>
            <a:off x="4634227" y="322088"/>
            <a:ext cx="2236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BIBLIOGRAFIA</a:t>
            </a:r>
          </a:p>
        </p:txBody>
      </p:sp>
    </p:spTree>
    <p:extLst>
      <p:ext uri="{BB962C8B-B14F-4D97-AF65-F5344CB8AC3E}">
        <p14:creationId xmlns:p14="http://schemas.microsoft.com/office/powerpoint/2010/main" val="1959986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D56E7A6-B046-4A67-4DB2-6DF52F62B587}"/>
              </a:ext>
            </a:extLst>
          </p:cNvPr>
          <p:cNvSpPr txBox="1"/>
          <p:nvPr/>
        </p:nvSpPr>
        <p:spPr>
          <a:xfrm>
            <a:off x="1523999" y="1003977"/>
            <a:ext cx="914400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Anamnesi dettagliata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Esame obiettivo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Esami di laboratorio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Imaging</a:t>
            </a:r>
          </a:p>
          <a:p>
            <a:endParaRPr lang="it-IT" sz="2800" dirty="0"/>
          </a:p>
          <a:p>
            <a:pPr algn="just"/>
            <a:r>
              <a:rPr lang="it-IT" sz="2800" dirty="0"/>
              <a:t> sono obbligatori nell'algoritmo decisionale per i pazienti che presentano dolore addominale acuto dopo un </a:t>
            </a:r>
            <a:r>
              <a:rPr lang="it-IT" sz="3200" dirty="0"/>
              <a:t>precedente</a:t>
            </a:r>
            <a:r>
              <a:rPr lang="it-IT" dirty="0"/>
              <a:t> </a:t>
            </a:r>
            <a:r>
              <a:rPr lang="it-IT" sz="2800" dirty="0"/>
              <a:t>intervento di chirurgia bariatrica, in un contesto di emergenza.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A49713-F63B-B99F-9642-30DF5B7702DD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98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727AE-642E-D399-627D-AC20345A5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876DEA-9235-B078-964E-EC49AB5760A6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A0B5E8-6BF9-9AB1-F703-9B1B33D1A407}"/>
              </a:ext>
            </a:extLst>
          </p:cNvPr>
          <p:cNvSpPr txBox="1"/>
          <p:nvPr/>
        </p:nvSpPr>
        <p:spPr>
          <a:xfrm>
            <a:off x="1519999" y="182964"/>
            <a:ext cx="1001001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Strumenti Diagnostici e Approccio Clinico</a:t>
            </a:r>
          </a:p>
          <a:p>
            <a:pPr algn="l">
              <a:buNone/>
            </a:pPr>
            <a:endParaRPr lang="it-IT" sz="2800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Esame obiettivo:</a:t>
            </a: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Difficoltà nella valutazione: limitazioni legate alla morfologia del paziente bariatrico.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Imaging:</a:t>
            </a: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TC addome con contrasto: fondamentale per la diagnosi (es. segno dello “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swirl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”).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Ecografia: utile in casi di sospetta colecistite o occlusioni.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Endoscopia:</a:t>
            </a: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EGDS per ulcere marginali e stenosi anastomotica.</a:t>
            </a:r>
          </a:p>
        </p:txBody>
      </p:sp>
    </p:spTree>
    <p:extLst>
      <p:ext uri="{BB962C8B-B14F-4D97-AF65-F5344CB8AC3E}">
        <p14:creationId xmlns:p14="http://schemas.microsoft.com/office/powerpoint/2010/main" val="916181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9DE4C-A9A1-A4D9-1131-BF6BC9E27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EA3E92A-B273-524F-44BC-FE4CBA1D9C06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3E56A82-6F00-C519-FA21-CD5A631CBF48}"/>
              </a:ext>
            </a:extLst>
          </p:cNvPr>
          <p:cNvSpPr txBox="1"/>
          <p:nvPr/>
        </p:nvSpPr>
        <p:spPr>
          <a:xfrm>
            <a:off x="1139800" y="425029"/>
            <a:ext cx="1031604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Gestione e Strategie Terapeutiche</a:t>
            </a:r>
          </a:p>
          <a:p>
            <a:pPr algn="l">
              <a:buNone/>
            </a:pPr>
            <a:endParaRPr lang="it-IT" sz="2800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Intervento tempestivo:</a:t>
            </a: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Approccio chirurgico vs. gestione conservativa (es. dilatazione endoscopica, drenaggi percutanei).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Gestione anestesiologica:</a:t>
            </a: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Preparazione per vie aeree difficili, accessi venosi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ecoguidati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Ruolo del team multidisciplinare:</a:t>
            </a:r>
            <a:endParaRPr lang="it-IT" sz="28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Coinvolgimento di chirurghi, anestesisti,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</a:rPr>
              <a:t>intensivisti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 e radiologi.</a:t>
            </a:r>
          </a:p>
        </p:txBody>
      </p:sp>
    </p:spTree>
    <p:extLst>
      <p:ext uri="{BB962C8B-B14F-4D97-AF65-F5344CB8AC3E}">
        <p14:creationId xmlns:p14="http://schemas.microsoft.com/office/powerpoint/2010/main" val="1272211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907FC-610B-F7DA-460E-4FE673E38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CAB941E-E787-280C-EE7F-104FF0214CA7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7C803C6-E362-A82A-7154-84CDB6D1E7B0}"/>
              </a:ext>
            </a:extLst>
          </p:cNvPr>
          <p:cNvSpPr txBox="1"/>
          <p:nvPr/>
        </p:nvSpPr>
        <p:spPr>
          <a:xfrm>
            <a:off x="1648690" y="1336830"/>
            <a:ext cx="958128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Nei pazienti bariatrici in urgenza, </a:t>
            </a:r>
            <a:r>
              <a:rPr lang="it-IT" sz="2800" b="1" i="0" u="none" strike="noStrike" dirty="0">
                <a:solidFill>
                  <a:srgbClr val="000000"/>
                </a:solidFill>
                <a:effectLst/>
              </a:rPr>
              <a:t>i sintomi possono essere minimi ma clinicamente significativi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</a:t>
            </a:r>
          </a:p>
          <a:p>
            <a:pPr algn="just"/>
            <a:endParaRPr lang="it-IT" sz="2800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just"/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La tempestività nella diagnosi e l’esperienza del team multidisciplinare sono cruciali per evitare ritardi nella gestione di complicanze potenzialmente letali.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76879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D4AD3B5-AA9E-0F42-5B31-D9237E4B349C}"/>
              </a:ext>
            </a:extLst>
          </p:cNvPr>
          <p:cNvSpPr txBox="1"/>
          <p:nvPr/>
        </p:nvSpPr>
        <p:spPr>
          <a:xfrm>
            <a:off x="886690" y="1066800"/>
            <a:ext cx="968432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/>
              <a:t>L'esame clinico dei pazienti obesi può essere inaffidabile a causa dell'habitus corporeo e dell'assenza dei classici segni di irritazione peritoneale. </a:t>
            </a:r>
          </a:p>
          <a:p>
            <a:endParaRPr lang="it-IT" sz="3200" dirty="0"/>
          </a:p>
          <a:p>
            <a:r>
              <a:rPr lang="it-IT" sz="3200" dirty="0"/>
              <a:t>la tachicardia postoperatoria deve essere considerata un serio segnale d'allarme di complicanze chirurgiche dopo chirurgia bariatrica.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178C18-46E4-D038-550F-8CE5F28B0682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77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AD958F3-951C-25B3-4C68-10E8E8C8ADCB}"/>
              </a:ext>
            </a:extLst>
          </p:cNvPr>
          <p:cNvSpPr txBox="1"/>
          <p:nvPr/>
        </p:nvSpPr>
        <p:spPr>
          <a:xfrm>
            <a:off x="1080222" y="619631"/>
            <a:ext cx="922712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3200" dirty="0"/>
              <a:t>Tachicardia ≥ 110 battiti al minuto</a:t>
            </a:r>
          </a:p>
          <a:p>
            <a:pPr algn="just"/>
            <a:r>
              <a:rPr lang="it-IT" sz="3200" dirty="0"/>
              <a:t>febbre ≥ 38 °C</a:t>
            </a:r>
          </a:p>
          <a:p>
            <a:pPr algn="just"/>
            <a:r>
              <a:rPr lang="it-IT" sz="3200" dirty="0"/>
              <a:t>ipotensione </a:t>
            </a:r>
          </a:p>
          <a:p>
            <a:pPr algn="just"/>
            <a:r>
              <a:rPr lang="it-IT" sz="3200" dirty="0"/>
              <a:t>difficoltà respiratoria con tachipnea e ipossia </a:t>
            </a:r>
          </a:p>
          <a:p>
            <a:pPr algn="just"/>
            <a:r>
              <a:rPr lang="it-IT" sz="3200" dirty="0"/>
              <a:t>riduzione della diuresi </a:t>
            </a:r>
          </a:p>
          <a:p>
            <a:pPr algn="just"/>
            <a:endParaRPr lang="it-IT" sz="3200" dirty="0"/>
          </a:p>
          <a:p>
            <a:pPr algn="just"/>
            <a:r>
              <a:rPr lang="it-IT" sz="3200" dirty="0"/>
              <a:t> segni clinici allarmanti nei pazienti che presentano dolore addominale acuto con una precedente storia di chirurgia bariatrica.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C5FEC44-3EE1-613A-3F65-2E6D92111AE2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45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FD43B2F-0C7B-C130-53C5-D27757D956F7}"/>
              </a:ext>
            </a:extLst>
          </p:cNvPr>
          <p:cNvSpPr txBox="1"/>
          <p:nvPr/>
        </p:nvSpPr>
        <p:spPr>
          <a:xfrm>
            <a:off x="790574" y="221149"/>
            <a:ext cx="10363202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Esami di laboratorio in pazienti bariatrici con dolore addominale acuto</a:t>
            </a:r>
          </a:p>
          <a:p>
            <a:endParaRPr lang="it-IT" sz="2800" dirty="0"/>
          </a:p>
          <a:p>
            <a:r>
              <a:rPr lang="it-IT" sz="2800" dirty="0"/>
              <a:t>emocromo completo</a:t>
            </a:r>
          </a:p>
          <a:p>
            <a:r>
              <a:rPr lang="it-IT" sz="2800" dirty="0"/>
              <a:t>elettroliti sierici</a:t>
            </a:r>
          </a:p>
          <a:p>
            <a:r>
              <a:rPr lang="it-IT" sz="2800" dirty="0"/>
              <a:t>proteina C-reattiva (PCR)</a:t>
            </a:r>
          </a:p>
          <a:p>
            <a:r>
              <a:rPr lang="it-IT" sz="2800" dirty="0" err="1"/>
              <a:t>procalcitonina</a:t>
            </a:r>
            <a:r>
              <a:rPr lang="it-IT" sz="2800" dirty="0"/>
              <a:t> </a:t>
            </a:r>
          </a:p>
          <a:p>
            <a:r>
              <a:rPr lang="it-IT" sz="2800" dirty="0"/>
              <a:t>livelli sierici di lattato</a:t>
            </a:r>
          </a:p>
          <a:p>
            <a:r>
              <a:rPr lang="it-IT" sz="2800" dirty="0"/>
              <a:t>test di funzionalità renale ed epatica, albumina sierica</a:t>
            </a:r>
          </a:p>
          <a:p>
            <a:r>
              <a:rPr lang="it-IT" sz="2800" dirty="0"/>
              <a:t>Emogasanalisi</a:t>
            </a:r>
          </a:p>
          <a:p>
            <a:endParaRPr lang="it-IT" sz="2800" dirty="0"/>
          </a:p>
          <a:p>
            <a:r>
              <a:rPr lang="it-IT" sz="2800" dirty="0"/>
              <a:t>La PCR ha una sensibilità e una specificità notevolmente più elevate rispetto alla conta dei globuli bianchi o dei neutrofili per escludere una malattia chirurgica addominale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172B9FA-CE29-2985-2D69-C6F4054C08E2}"/>
              </a:ext>
            </a:extLst>
          </p:cNvPr>
          <p:cNvSpPr txBox="1"/>
          <p:nvPr/>
        </p:nvSpPr>
        <p:spPr>
          <a:xfrm>
            <a:off x="5207141" y="5692164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P.P.Cutolo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74278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6019</TotalTime>
  <Words>1996</Words>
  <Application>Microsoft Macintosh PowerPoint</Application>
  <PresentationFormat>Widescreen</PresentationFormat>
  <Paragraphs>283</Paragraphs>
  <Slides>29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5" baseType="lpstr">
      <vt:lpstr>-webkit-standard</vt:lpstr>
      <vt:lpstr>Arial</vt:lpstr>
      <vt:lpstr>Calibri</vt:lpstr>
      <vt:lpstr>Helvetica</vt:lpstr>
      <vt:lpstr>Wingdings</vt:lpstr>
      <vt:lpstr>RetrospectVTI</vt:lpstr>
      <vt:lpstr>PRESENTAZIONE CLINICA DEL PAZIENTE BARIATRICO IN URGENZA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pier paolo cutolo</cp:lastModifiedBy>
  <cp:revision>30</cp:revision>
  <dcterms:created xsi:type="dcterms:W3CDTF">2022-02-27T17:36:31Z</dcterms:created>
  <dcterms:modified xsi:type="dcterms:W3CDTF">2025-04-27T17:38:17Z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